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faf53f6f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faf53f6f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faf53f6f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faf53f6f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faf53f6f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faf53f6f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faf53f6f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faf53f6f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faf53f6f9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faf53f6f9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61950" y="308425"/>
            <a:ext cx="8520600" cy="97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and Wide Bandit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925" y="1132525"/>
            <a:ext cx="7971174" cy="3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0" y="-3450"/>
            <a:ext cx="8520600" cy="91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 vs. Exploitation</a:t>
            </a: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820875" y="838200"/>
            <a:ext cx="7585500" cy="4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Exploration - randomly choose an action</a:t>
            </a:r>
            <a:endParaRPr sz="25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Get better statistics on rewards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Too much exploration results in waste of resources on suboptimal actions</a:t>
            </a:r>
            <a:endParaRPr sz="20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Exploitation - choose the best action based on current model</a:t>
            </a:r>
            <a:endParaRPr sz="25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Good chance of getting good rewards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May get stuck on suboptimal actions</a:t>
            </a:r>
            <a:endParaRPr sz="20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Bandit algorithms - balance between exploration and exploitation</a:t>
            </a:r>
            <a:endParaRPr sz="2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353275" y="45632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 Bandits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25" y="154400"/>
            <a:ext cx="2315670" cy="173675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935175" y="2272150"/>
            <a:ext cx="75855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Deep neural network + Bayesian linear regression</a:t>
            </a:r>
            <a:endParaRPr sz="2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500"/>
              <a:t>Use Bayesian statistics to sample and update reward distributions</a:t>
            </a:r>
            <a:endParaRPr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6"/>
          <p:cNvGrpSpPr/>
          <p:nvPr/>
        </p:nvGrpSpPr>
        <p:grpSpPr>
          <a:xfrm>
            <a:off x="2247875" y="67200"/>
            <a:ext cx="4807650" cy="2063638"/>
            <a:chOff x="1638275" y="676800"/>
            <a:chExt cx="4807650" cy="2063638"/>
          </a:xfrm>
        </p:grpSpPr>
        <p:sp>
          <p:nvSpPr>
            <p:cNvPr id="74" name="Google Shape;74;p16"/>
            <p:cNvSpPr txBox="1"/>
            <p:nvPr/>
          </p:nvSpPr>
          <p:spPr>
            <a:xfrm>
              <a:off x="2670438" y="2093938"/>
              <a:ext cx="23796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3000">
                  <a:solidFill>
                    <a:srgbClr val="980000"/>
                  </a:solidFill>
                </a:rPr>
                <a:t>Model</a:t>
              </a:r>
              <a:endParaRPr sz="3000">
                <a:solidFill>
                  <a:srgbClr val="980000"/>
                </a:solidFill>
              </a:endParaRPr>
            </a:p>
          </p:txBody>
        </p:sp>
        <p:sp>
          <p:nvSpPr>
            <p:cNvPr id="75" name="Google Shape;75;p16"/>
            <p:cNvSpPr txBox="1"/>
            <p:nvPr/>
          </p:nvSpPr>
          <p:spPr>
            <a:xfrm>
              <a:off x="1638275" y="1252938"/>
              <a:ext cx="23796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1155CC"/>
                  </a:solidFill>
                </a:rPr>
                <a:t>User ID</a:t>
              </a:r>
              <a:endParaRPr sz="1600">
                <a:solidFill>
                  <a:srgbClr val="1155CC"/>
                </a:solidFill>
              </a:endParaRPr>
            </a:p>
          </p:txBody>
        </p:sp>
        <p:sp>
          <p:nvSpPr>
            <p:cNvPr id="76" name="Google Shape;76;p16"/>
            <p:cNvSpPr txBox="1"/>
            <p:nvPr/>
          </p:nvSpPr>
          <p:spPr>
            <a:xfrm>
              <a:off x="4066325" y="676800"/>
              <a:ext cx="23796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1155CC"/>
                  </a:solidFill>
                </a:rPr>
                <a:t>Context (e.g. user age, location, email campaign type...etc.)</a:t>
              </a:r>
              <a:endParaRPr sz="1600">
                <a:solidFill>
                  <a:srgbClr val="1155CC"/>
                </a:solidFill>
              </a:endParaRPr>
            </a:p>
          </p:txBody>
        </p:sp>
        <p:cxnSp>
          <p:nvCxnSpPr>
            <p:cNvPr id="77" name="Google Shape;77;p16"/>
            <p:cNvCxnSpPr/>
            <p:nvPr/>
          </p:nvCxnSpPr>
          <p:spPr>
            <a:xfrm flipH="1">
              <a:off x="4229225" y="1600200"/>
              <a:ext cx="415500" cy="5715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8" name="Google Shape;78;p16"/>
            <p:cNvCxnSpPr>
              <a:stCxn id="75" idx="2"/>
            </p:cNvCxnSpPr>
            <p:nvPr/>
          </p:nvCxnSpPr>
          <p:spPr>
            <a:xfrm>
              <a:off x="2828075" y="1684038"/>
              <a:ext cx="642600" cy="4254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79" name="Google Shape;79;p16"/>
          <p:cNvSpPr txBox="1"/>
          <p:nvPr/>
        </p:nvSpPr>
        <p:spPr>
          <a:xfrm>
            <a:off x="1205350" y="3139875"/>
            <a:ext cx="237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Action Space</a:t>
            </a:r>
            <a:endParaRPr sz="1600"/>
          </a:p>
        </p:txBody>
      </p:sp>
      <p:sp>
        <p:nvSpPr>
          <p:cNvPr id="80" name="Google Shape;80;p16"/>
          <p:cNvSpPr txBox="1"/>
          <p:nvPr/>
        </p:nvSpPr>
        <p:spPr>
          <a:xfrm>
            <a:off x="3273075" y="2774850"/>
            <a:ext cx="237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AA84F"/>
                </a:solidFill>
              </a:rPr>
              <a:t>Promotion 1</a:t>
            </a:r>
            <a:endParaRPr b="1" sz="1600">
              <a:solidFill>
                <a:srgbClr val="6AA84F"/>
              </a:solidFill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3273063" y="3198775"/>
            <a:ext cx="237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AA84F"/>
                </a:solidFill>
              </a:rPr>
              <a:t>Promotion 2</a:t>
            </a:r>
            <a:endParaRPr b="1" sz="1600">
              <a:solidFill>
                <a:srgbClr val="6AA84F"/>
              </a:solidFill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3273075" y="3629875"/>
            <a:ext cx="237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AA84F"/>
                </a:solidFill>
              </a:rPr>
              <a:t>Promotion 3</a:t>
            </a:r>
            <a:endParaRPr b="1" sz="1600">
              <a:solidFill>
                <a:srgbClr val="6AA84F"/>
              </a:solidFill>
            </a:endParaRPr>
          </a:p>
        </p:txBody>
      </p:sp>
      <p:cxnSp>
        <p:nvCxnSpPr>
          <p:cNvPr id="83" name="Google Shape;83;p16"/>
          <p:cNvCxnSpPr>
            <a:stCxn id="74" idx="2"/>
          </p:cNvCxnSpPr>
          <p:nvPr/>
        </p:nvCxnSpPr>
        <p:spPr>
          <a:xfrm flipH="1">
            <a:off x="4457838" y="2130838"/>
            <a:ext cx="12000" cy="674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84" name="Google Shape;84;p16"/>
          <p:cNvGrpSpPr/>
          <p:nvPr/>
        </p:nvGrpSpPr>
        <p:grpSpPr>
          <a:xfrm>
            <a:off x="3120675" y="2988325"/>
            <a:ext cx="618475" cy="857100"/>
            <a:chOff x="3196875" y="2988325"/>
            <a:chExt cx="618475" cy="857100"/>
          </a:xfrm>
        </p:grpSpPr>
        <p:cxnSp>
          <p:nvCxnSpPr>
            <p:cNvPr id="85" name="Google Shape;85;p16"/>
            <p:cNvCxnSpPr/>
            <p:nvPr/>
          </p:nvCxnSpPr>
          <p:spPr>
            <a:xfrm>
              <a:off x="3435925" y="3016825"/>
              <a:ext cx="353400" cy="105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" name="Google Shape;86;p16"/>
            <p:cNvCxnSpPr/>
            <p:nvPr/>
          </p:nvCxnSpPr>
          <p:spPr>
            <a:xfrm flipH="1">
              <a:off x="3451450" y="2988325"/>
              <a:ext cx="10500" cy="8520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" name="Google Shape;87;p16"/>
            <p:cNvCxnSpPr/>
            <p:nvPr/>
          </p:nvCxnSpPr>
          <p:spPr>
            <a:xfrm>
              <a:off x="3451450" y="3845425"/>
              <a:ext cx="322200" cy="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16"/>
            <p:cNvCxnSpPr/>
            <p:nvPr/>
          </p:nvCxnSpPr>
          <p:spPr>
            <a:xfrm>
              <a:off x="3461950" y="3412663"/>
              <a:ext cx="353400" cy="105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" name="Google Shape;89;p16"/>
            <p:cNvCxnSpPr/>
            <p:nvPr/>
          </p:nvCxnSpPr>
          <p:spPr>
            <a:xfrm>
              <a:off x="3196875" y="3412650"/>
              <a:ext cx="353400" cy="105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0" name="Google Shape;90;p16"/>
          <p:cNvSpPr txBox="1"/>
          <p:nvPr/>
        </p:nvSpPr>
        <p:spPr>
          <a:xfrm>
            <a:off x="4381575" y="2129650"/>
            <a:ext cx="1995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Choose best action or explore</a:t>
            </a:r>
            <a:endParaRPr sz="1600"/>
          </a:p>
        </p:txBody>
      </p:sp>
      <p:cxnSp>
        <p:nvCxnSpPr>
          <p:cNvPr id="91" name="Google Shape;91;p16"/>
          <p:cNvCxnSpPr>
            <a:stCxn id="82" idx="2"/>
          </p:cNvCxnSpPr>
          <p:nvPr/>
        </p:nvCxnSpPr>
        <p:spPr>
          <a:xfrm flipH="1">
            <a:off x="4457775" y="4060975"/>
            <a:ext cx="5100" cy="5802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" name="Google Shape;92;p16"/>
          <p:cNvSpPr txBox="1"/>
          <p:nvPr/>
        </p:nvSpPr>
        <p:spPr>
          <a:xfrm>
            <a:off x="3274050" y="4580000"/>
            <a:ext cx="237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74EA7"/>
                </a:solidFill>
              </a:rPr>
              <a:t>Reward</a:t>
            </a:r>
            <a:endParaRPr b="1" sz="1600">
              <a:solidFill>
                <a:srgbClr val="674EA7"/>
              </a:solidFill>
            </a:endParaRPr>
          </a:p>
        </p:txBody>
      </p:sp>
      <p:grpSp>
        <p:nvGrpSpPr>
          <p:cNvPr id="93" name="Google Shape;93;p16"/>
          <p:cNvGrpSpPr/>
          <p:nvPr/>
        </p:nvGrpSpPr>
        <p:grpSpPr>
          <a:xfrm>
            <a:off x="4894125" y="1849550"/>
            <a:ext cx="2630282" cy="2951172"/>
            <a:chOff x="4894125" y="1849550"/>
            <a:chExt cx="2630282" cy="2951172"/>
          </a:xfrm>
        </p:grpSpPr>
        <p:sp>
          <p:nvSpPr>
            <p:cNvPr id="94" name="Google Shape;94;p16"/>
            <p:cNvSpPr/>
            <p:nvPr/>
          </p:nvSpPr>
          <p:spPr>
            <a:xfrm>
              <a:off x="4894125" y="1859975"/>
              <a:ext cx="2630282" cy="2940747"/>
            </a:xfrm>
            <a:custGeom>
              <a:rect b="b" l="l" r="r" t="t"/>
              <a:pathLst>
                <a:path extrusionOk="0" h="119288" w="92323">
                  <a:moveTo>
                    <a:pt x="4988" y="0"/>
                  </a:moveTo>
                  <a:cubicBezTo>
                    <a:pt x="19535" y="6858"/>
                    <a:pt x="93102" y="21267"/>
                    <a:pt x="92271" y="41148"/>
                  </a:cubicBezTo>
                  <a:cubicBezTo>
                    <a:pt x="91440" y="61029"/>
                    <a:pt x="15379" y="106265"/>
                    <a:pt x="0" y="119288"/>
                  </a:cubicBezTo>
                </a:path>
              </a:pathLst>
            </a:cu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95" name="Google Shape;95;p16"/>
            <p:cNvCxnSpPr/>
            <p:nvPr/>
          </p:nvCxnSpPr>
          <p:spPr>
            <a:xfrm rot="10800000">
              <a:off x="4987575" y="1849550"/>
              <a:ext cx="519600" cy="145500"/>
            </a:xfrm>
            <a:prstGeom prst="straightConnector1">
              <a:avLst/>
            </a:prstGeom>
            <a:noFill/>
            <a:ln cap="flat" cmpd="sng" w="2857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ctrTitle"/>
          </p:nvPr>
        </p:nvSpPr>
        <p:spPr>
          <a:xfrm>
            <a:off x="311700" y="176625"/>
            <a:ext cx="8520600" cy="8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and Wide model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400" y="1193650"/>
            <a:ext cx="5255200" cy="294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2060825" y="4135488"/>
            <a:ext cx="237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A61C00"/>
                </a:solidFill>
              </a:rPr>
              <a:t>Memorize</a:t>
            </a:r>
            <a:r>
              <a:rPr lang="en" sz="1600">
                <a:solidFill>
                  <a:srgbClr val="A61C00"/>
                </a:solidFill>
              </a:rPr>
              <a:t> individual users</a:t>
            </a:r>
            <a:endParaRPr sz="1600">
              <a:solidFill>
                <a:srgbClr val="A61C00"/>
              </a:solidFill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5029175" y="4083550"/>
            <a:ext cx="237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B45F06"/>
                </a:solidFill>
              </a:rPr>
              <a:t>Generalize</a:t>
            </a:r>
            <a:r>
              <a:rPr lang="en" sz="1600">
                <a:solidFill>
                  <a:srgbClr val="B45F06"/>
                </a:solidFill>
              </a:rPr>
              <a:t> using contexts</a:t>
            </a:r>
            <a:endParaRPr sz="1600">
              <a:solidFill>
                <a:srgbClr val="B45F06"/>
              </a:solidFill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6573975" y="1193650"/>
            <a:ext cx="23796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155CC"/>
                </a:solidFill>
              </a:rPr>
              <a:t>Space bandits can only take context as input, does not consider individual users</a:t>
            </a:r>
            <a:endParaRPr sz="1600">
              <a:solidFill>
                <a:srgbClr val="1155CC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ctrTitle"/>
          </p:nvPr>
        </p:nvSpPr>
        <p:spPr>
          <a:xfrm>
            <a:off x="311700" y="308275"/>
            <a:ext cx="8520600" cy="91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did this week</a:t>
            </a:r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841650" y="1347375"/>
            <a:ext cx="75855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Learn about the multi-armed bandit problem and its solutions</a:t>
            </a:r>
            <a:endParaRPr sz="2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Exploratory data analysis</a:t>
            </a:r>
            <a:endParaRPr sz="2500"/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en" sz="2500"/>
              <a:t>Define reward function</a:t>
            </a:r>
            <a:endParaRPr sz="2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Created a simple deep and wide model</a:t>
            </a:r>
            <a:endParaRPr sz="25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500">
                <a:solidFill>
                  <a:schemeClr val="dk1"/>
                </a:solidFill>
              </a:rPr>
              <a:t>Tested it on a toy problem</a:t>
            </a:r>
            <a:endParaRPr sz="25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500">
                <a:solidFill>
                  <a:schemeClr val="dk1"/>
                </a:solidFill>
              </a:rPr>
              <a:t>Working on testing it on our dataset</a:t>
            </a:r>
            <a:endParaRPr sz="25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